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76" r:id="rId6"/>
    <p:sldId id="277" r:id="rId7"/>
    <p:sldId id="261" r:id="rId9"/>
    <p:sldId id="262" r:id="rId10"/>
    <p:sldId id="264" r:id="rId11"/>
    <p:sldId id="265" r:id="rId12"/>
    <p:sldId id="266" r:id="rId13"/>
    <p:sldId id="263" r:id="rId14"/>
    <p:sldId id="267" r:id="rId15"/>
    <p:sldId id="268" r:id="rId16"/>
    <p:sldId id="271" r:id="rId17"/>
    <p:sldId id="278" r:id="rId18"/>
    <p:sldId id="269" r:id="rId19"/>
    <p:sldId id="279" r:id="rId20"/>
    <p:sldId id="270" r:id="rId21"/>
    <p:sldId id="280" r:id="rId22"/>
    <p:sldId id="281" r:id="rId23"/>
    <p:sldId id="274" r:id="rId24"/>
    <p:sldId id="275"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B5C12-C107-4AF2-AAE9-87C3D20157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6D41C-1B7B-4B52-A5E4-9A9EAB259B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46D41C-1B7B-4B52-A5E4-9A9EAB259B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表样见项目部标准化手册（</a:t>
            </a:r>
            <a:r>
              <a:rPr lang="en-US" altLang="zh-CN" dirty="0" smtClean="0"/>
              <a:t>2018</a:t>
            </a:r>
            <a:r>
              <a:rPr lang="zh-CN" altLang="en-US" dirty="0" smtClean="0"/>
              <a:t>版）</a:t>
            </a:r>
            <a:endParaRPr lang="zh-CN" altLang="en-US" dirty="0"/>
          </a:p>
        </p:txBody>
      </p:sp>
      <p:sp>
        <p:nvSpPr>
          <p:cNvPr id="4" name="灯片编号占位符 3"/>
          <p:cNvSpPr>
            <a:spLocks noGrp="1"/>
          </p:cNvSpPr>
          <p:nvPr>
            <p:ph type="sldNum" sz="quarter" idx="10"/>
          </p:nvPr>
        </p:nvSpPr>
        <p:spPr/>
        <p:txBody>
          <a:bodyPr/>
          <a:lstStyle/>
          <a:p>
            <a:fld id="{D346D41C-1B7B-4B52-A5E4-9A9EAB259B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A1C50063-70B8-4B2D-A067-6C6A8E064E81}" type="slidenum">
              <a:rPr lang="zh-CN" altLang="en-US" smtClean="0"/>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C50063-70B8-4B2D-A067-6C6A8E064E8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C50063-70B8-4B2D-A067-6C6A8E064E8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C50063-70B8-4B2D-A067-6C6A8E064E81}" type="slidenum">
              <a:rPr lang="zh-CN" altLang="en-US" smtClean="0"/>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A1C50063-70B8-4B2D-A067-6C6A8E064E81}"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C50063-70B8-4B2D-A067-6C6A8E064E81}" type="slidenum">
              <a:rPr lang="zh-CN" altLang="en-US" smtClean="0"/>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C50063-70B8-4B2D-A067-6C6A8E064E81}" type="slidenum">
              <a:rPr lang="zh-CN" altLang="en-US" smtClean="0"/>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C50063-70B8-4B2D-A067-6C6A8E064E8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C50063-70B8-4B2D-A067-6C6A8E064E8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C50063-70B8-4B2D-A067-6C6A8E064E81}" type="slidenum">
              <a:rPr lang="zh-CN" altLang="en-US" smtClean="0"/>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A0F3549C-7679-4F4A-B431-DF121CDBB00F}" type="datetimeFigureOut">
              <a:rPr lang="zh-CN" altLang="en-US" smtClean="0"/>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A1C50063-70B8-4B2D-A067-6C6A8E064E81}" type="slidenum">
              <a:rPr lang="zh-CN" altLang="en-US" smtClean="0"/>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0F3549C-7679-4F4A-B431-DF121CDBB00F}" type="datetimeFigureOut">
              <a:rPr lang="zh-CN" altLang="en-US" smtClean="0"/>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1C50063-70B8-4B2D-A067-6C6A8E064E8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ormAutofit/>
          </a:bodyPr>
          <a:lstStyle/>
          <a:p>
            <a:r>
              <a:rPr lang="zh-CN" altLang="en-US" sz="2800" dirty="0" smtClean="0">
                <a:solidFill>
                  <a:schemeClr val="tx1"/>
                </a:solidFill>
              </a:rPr>
              <a:t>安徽送变电工程有限公司</a:t>
            </a:r>
            <a:endParaRPr lang="en-US" altLang="zh-CN" sz="2800" dirty="0" smtClean="0">
              <a:solidFill>
                <a:schemeClr val="tx1"/>
              </a:solidFill>
            </a:endParaRPr>
          </a:p>
          <a:p>
            <a:r>
              <a:rPr lang="zh-CN" altLang="en-US" sz="2800" dirty="0">
                <a:solidFill>
                  <a:schemeClr val="tx1"/>
                </a:solidFill>
              </a:rPr>
              <a:t>办公</a:t>
            </a:r>
            <a:r>
              <a:rPr lang="zh-CN" altLang="en-US" sz="2800" dirty="0" smtClean="0">
                <a:solidFill>
                  <a:schemeClr val="tx1"/>
                </a:solidFill>
              </a:rPr>
              <a:t>室</a:t>
            </a:r>
            <a:endParaRPr lang="en-US" altLang="zh-CN" sz="2800" dirty="0" smtClean="0">
              <a:solidFill>
                <a:schemeClr val="tx1"/>
              </a:solidFill>
            </a:endParaRPr>
          </a:p>
          <a:p>
            <a:r>
              <a:rPr lang="en-US" altLang="zh-CN" sz="2800" dirty="0" smtClean="0">
                <a:solidFill>
                  <a:schemeClr val="tx1"/>
                </a:solidFill>
              </a:rPr>
              <a:t>2019</a:t>
            </a:r>
            <a:r>
              <a:rPr lang="zh-CN" altLang="en-US" sz="2800" dirty="0" smtClean="0">
                <a:solidFill>
                  <a:schemeClr val="tx1"/>
                </a:solidFill>
              </a:rPr>
              <a:t>年</a:t>
            </a:r>
            <a:r>
              <a:rPr lang="en-US" altLang="zh-CN" sz="2800" dirty="0" smtClean="0">
                <a:solidFill>
                  <a:schemeClr val="tx1"/>
                </a:solidFill>
              </a:rPr>
              <a:t>8</a:t>
            </a:r>
            <a:r>
              <a:rPr lang="zh-CN" altLang="en-US" sz="2800" dirty="0" smtClean="0">
                <a:solidFill>
                  <a:schemeClr val="tx1"/>
                </a:solidFill>
              </a:rPr>
              <a:t>月</a:t>
            </a:r>
            <a:endParaRPr lang="zh-CN" altLang="en-US" sz="2800" dirty="0">
              <a:solidFill>
                <a:schemeClr val="tx1"/>
              </a:solidFill>
            </a:endParaRPr>
          </a:p>
        </p:txBody>
      </p:sp>
      <p:sp>
        <p:nvSpPr>
          <p:cNvPr id="2" name="标题 1"/>
          <p:cNvSpPr>
            <a:spLocks noGrp="1"/>
          </p:cNvSpPr>
          <p:nvPr>
            <p:ph type="ctrTitle"/>
          </p:nvPr>
        </p:nvSpPr>
        <p:spPr>
          <a:xfrm>
            <a:off x="785786" y="1500174"/>
            <a:ext cx="7772400" cy="1470025"/>
          </a:xfrm>
        </p:spPr>
        <p:txBody>
          <a:bodyPr>
            <a:normAutofit/>
          </a:bodyPr>
          <a:lstStyle/>
          <a:p>
            <a:r>
              <a:rPr lang="en-US" altLang="zh-CN" sz="4000" dirty="0" smtClean="0"/>
              <a:t>《</a:t>
            </a:r>
            <a:r>
              <a:rPr lang="zh-CN" altLang="en-US" sz="4000" dirty="0" smtClean="0"/>
              <a:t>电网建设项目档案管理办法</a:t>
            </a:r>
            <a:r>
              <a:rPr lang="en-US" altLang="zh-CN" sz="4000" dirty="0" smtClean="0"/>
              <a:t>》</a:t>
            </a:r>
            <a:r>
              <a:rPr lang="zh-CN" altLang="en-US" sz="4000" dirty="0" smtClean="0"/>
              <a:t>附件部分解读</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24" y="4643446"/>
            <a:ext cx="7572428" cy="1569660"/>
          </a:xfrm>
          <a:prstGeom prst="rect">
            <a:avLst/>
          </a:prstGeom>
          <a:noFill/>
        </p:spPr>
        <p:txBody>
          <a:bodyPr wrap="square" rtlCol="0">
            <a:spAutoFit/>
          </a:bodyPr>
          <a:lstStyle/>
          <a:p>
            <a:r>
              <a:rPr lang="zh-CN" altLang="en-US" sz="2400" dirty="0" smtClean="0"/>
              <a:t>注意：</a:t>
            </a:r>
            <a:r>
              <a:rPr lang="en-US" altLang="zh-CN" sz="2400" dirty="0" smtClean="0"/>
              <a:t>1.</a:t>
            </a:r>
            <a:r>
              <a:rPr lang="zh-CN" altLang="en-US" sz="2400" dirty="0" smtClean="0"/>
              <a:t>分包工程名称、分包工程量、合同</a:t>
            </a:r>
            <a:r>
              <a:rPr lang="zh-CN" altLang="en-US" sz="2400" dirty="0" smtClean="0"/>
              <a:t>额与分包</a:t>
            </a:r>
            <a:r>
              <a:rPr lang="zh-CN" altLang="en-US" sz="2400" dirty="0" smtClean="0"/>
              <a:t>合同一致。</a:t>
            </a:r>
            <a:endParaRPr lang="en-US" altLang="zh-CN" sz="2400" dirty="0" smtClean="0"/>
          </a:p>
          <a:p>
            <a:r>
              <a:rPr lang="en-US" altLang="zh-CN" sz="2400" dirty="0" smtClean="0"/>
              <a:t>             2.</a:t>
            </a:r>
            <a:r>
              <a:rPr lang="zh-CN" altLang="en-US" sz="2400" dirty="0" smtClean="0"/>
              <a:t>附件应齐全</a:t>
            </a:r>
            <a:r>
              <a:rPr lang="zh-CN" altLang="en-US" sz="2400" dirty="0" smtClean="0"/>
              <a:t>。</a:t>
            </a:r>
            <a:endParaRPr lang="en-US" altLang="zh-CN" sz="2400" dirty="0" smtClean="0"/>
          </a:p>
          <a:p>
            <a:r>
              <a:rPr lang="en-US" altLang="zh-CN" sz="2400" dirty="0"/>
              <a:t> </a:t>
            </a:r>
            <a:r>
              <a:rPr lang="en-US" altLang="zh-CN" sz="2400" dirty="0" smtClean="0"/>
              <a:t>            3.</a:t>
            </a:r>
            <a:r>
              <a:rPr lang="zh-CN" altLang="en-US" sz="2400" dirty="0" smtClean="0"/>
              <a:t>资质</a:t>
            </a:r>
            <a:r>
              <a:rPr lang="zh-CN" altLang="en-US" sz="2400" dirty="0" smtClean="0"/>
              <a:t>材料复制</a:t>
            </a:r>
            <a:r>
              <a:rPr lang="zh-CN" altLang="en-US" sz="2400" dirty="0" smtClean="0"/>
              <a:t>件加盖保存</a:t>
            </a:r>
            <a:r>
              <a:rPr lang="zh-CN" altLang="en-US" sz="2400" dirty="0" smtClean="0"/>
              <a:t>部门章。</a:t>
            </a:r>
            <a:endParaRPr lang="zh-CN" altLang="en-US" sz="2400" dirty="0"/>
          </a:p>
        </p:txBody>
      </p:sp>
      <p:pic>
        <p:nvPicPr>
          <p:cNvPr id="8" name="内容占位符 7" descr="捕获.PNG"/>
          <p:cNvPicPr>
            <a:picLocks noGrp="1" noChangeAspect="1"/>
          </p:cNvPicPr>
          <p:nvPr>
            <p:ph sz="quarter" idx="1"/>
          </p:nvPr>
        </p:nvPicPr>
        <p:blipFill>
          <a:blip r:embed="rId1"/>
          <a:stretch>
            <a:fillRect/>
          </a:stretch>
        </p:blipFill>
        <p:spPr>
          <a:xfrm>
            <a:off x="1357290" y="71414"/>
            <a:ext cx="6680006"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descr="捕获.PNG"/>
          <p:cNvPicPr>
            <a:picLocks noChangeAspect="1"/>
          </p:cNvPicPr>
          <p:nvPr/>
        </p:nvPicPr>
        <p:blipFill>
          <a:blip r:embed="rId1"/>
          <a:stretch>
            <a:fillRect/>
          </a:stretch>
        </p:blipFill>
        <p:spPr>
          <a:xfrm>
            <a:off x="928662" y="0"/>
            <a:ext cx="5910828" cy="4214841"/>
          </a:xfrm>
          <a:prstGeom prst="rect">
            <a:avLst/>
          </a:prstGeom>
        </p:spPr>
      </p:pic>
      <p:sp>
        <p:nvSpPr>
          <p:cNvPr id="3" name="内容占位符 2"/>
          <p:cNvSpPr>
            <a:spLocks noGrp="1"/>
          </p:cNvSpPr>
          <p:nvPr>
            <p:ph sz="quarter" idx="1"/>
          </p:nvPr>
        </p:nvSpPr>
        <p:spPr>
          <a:xfrm>
            <a:off x="1000100" y="4214818"/>
            <a:ext cx="7772400" cy="2428892"/>
          </a:xfrm>
        </p:spPr>
        <p:txBody>
          <a:bodyPr>
            <a:normAutofit lnSpcReduction="10000"/>
          </a:bodyPr>
          <a:lstStyle/>
          <a:p>
            <a:pPr marL="0" algn="ctr">
              <a:spcBef>
                <a:spcPts val="0"/>
              </a:spcBef>
              <a:buNone/>
            </a:pPr>
            <a:r>
              <a:rPr lang="en-US" altLang="zh-CN" sz="2000" dirty="0" smtClean="0"/>
              <a:t>《</a:t>
            </a:r>
            <a:r>
              <a:rPr lang="zh-CN" altLang="en-US" sz="2000" dirty="0" smtClean="0"/>
              <a:t>特种作业人员安全技术培训考核管理规定</a:t>
            </a:r>
            <a:r>
              <a:rPr lang="en-US" altLang="zh-CN" sz="2000" dirty="0" smtClean="0"/>
              <a:t>》</a:t>
            </a:r>
            <a:r>
              <a:rPr lang="zh-CN" altLang="en-US" sz="2000" dirty="0" smtClean="0"/>
              <a:t>国家安全生产监督管理总局令第</a:t>
            </a:r>
            <a:r>
              <a:rPr lang="en-US" altLang="zh-CN" sz="2000" dirty="0" smtClean="0"/>
              <a:t>30</a:t>
            </a:r>
            <a:r>
              <a:rPr lang="zh-CN" altLang="en-US" sz="2000" dirty="0" smtClean="0"/>
              <a:t>号</a:t>
            </a:r>
            <a:endParaRPr lang="en-US" altLang="zh-CN" sz="2000" dirty="0" smtClean="0"/>
          </a:p>
          <a:p>
            <a:pPr marL="0">
              <a:spcBef>
                <a:spcPts val="0"/>
              </a:spcBef>
              <a:buNone/>
            </a:pPr>
            <a:r>
              <a:rPr lang="zh-CN" altLang="en-US" sz="2000" dirty="0" smtClean="0"/>
              <a:t>特种作业人员指：电工、焊工、起重工、登高作业人员、爆破工等。特种作业操作证每</a:t>
            </a:r>
            <a:r>
              <a:rPr lang="en-US" altLang="zh-CN" sz="2000" dirty="0" smtClean="0"/>
              <a:t>2</a:t>
            </a:r>
            <a:r>
              <a:rPr lang="zh-CN" altLang="en-US" sz="2000" dirty="0" smtClean="0"/>
              <a:t>年复审</a:t>
            </a:r>
            <a:r>
              <a:rPr lang="en-US" altLang="zh-CN" sz="2000" dirty="0" smtClean="0"/>
              <a:t>1</a:t>
            </a:r>
            <a:r>
              <a:rPr lang="zh-CN" altLang="en-US" sz="2000" dirty="0" smtClean="0"/>
              <a:t>次，从事本工种</a:t>
            </a:r>
            <a:r>
              <a:rPr lang="en-US" altLang="zh-CN" sz="2000" dirty="0" smtClean="0"/>
              <a:t>10</a:t>
            </a:r>
            <a:r>
              <a:rPr lang="zh-CN" altLang="en-US" sz="2000" dirty="0" smtClean="0"/>
              <a:t>年以上，复审时间可延长至每</a:t>
            </a:r>
            <a:r>
              <a:rPr lang="en-US" altLang="zh-CN" sz="2000" dirty="0" smtClean="0"/>
              <a:t>4</a:t>
            </a:r>
            <a:r>
              <a:rPr lang="zh-CN" altLang="en-US" sz="2000" dirty="0" smtClean="0"/>
              <a:t>年</a:t>
            </a:r>
            <a:r>
              <a:rPr lang="en-US" altLang="zh-CN" sz="2000" dirty="0" smtClean="0"/>
              <a:t>1</a:t>
            </a:r>
            <a:r>
              <a:rPr lang="zh-CN" altLang="en-US" sz="2000" dirty="0" smtClean="0"/>
              <a:t>次。</a:t>
            </a:r>
            <a:endParaRPr lang="en-US" altLang="zh-CN" sz="2000" dirty="0" smtClean="0"/>
          </a:p>
          <a:p>
            <a:pPr marL="0">
              <a:spcBef>
                <a:spcPts val="0"/>
              </a:spcBef>
              <a:buNone/>
            </a:pPr>
            <a:r>
              <a:rPr lang="zh-CN" altLang="en-US" sz="2000" dirty="0" smtClean="0"/>
              <a:t>注意：</a:t>
            </a:r>
            <a:r>
              <a:rPr lang="en-US" altLang="zh-CN" sz="2000" dirty="0" smtClean="0"/>
              <a:t>1.</a:t>
            </a:r>
            <a:r>
              <a:rPr lang="zh-CN" altLang="en-US" sz="2000" dirty="0" smtClean="0"/>
              <a:t>复制件要齐全，包括正本和复审页，与原件比例</a:t>
            </a:r>
            <a:r>
              <a:rPr lang="en-US" altLang="zh-CN" sz="2000" dirty="0" smtClean="0"/>
              <a:t>1:1</a:t>
            </a:r>
            <a:r>
              <a:rPr lang="zh-CN" altLang="en-US" sz="2000" dirty="0" smtClean="0"/>
              <a:t>。</a:t>
            </a:r>
            <a:endParaRPr lang="en-US" altLang="zh-CN" sz="2000" dirty="0" smtClean="0"/>
          </a:p>
          <a:p>
            <a:pPr marL="0">
              <a:spcBef>
                <a:spcPts val="0"/>
              </a:spcBef>
              <a:buNone/>
            </a:pPr>
            <a:r>
              <a:rPr lang="en-US" altLang="zh-CN" sz="2000" dirty="0" smtClean="0"/>
              <a:t>              2.</a:t>
            </a:r>
            <a:r>
              <a:rPr lang="zh-CN" altLang="en-US" sz="2000" dirty="0" smtClean="0"/>
              <a:t>复制件盖原件保存部门章。</a:t>
            </a:r>
            <a:endParaRPr lang="en-US" altLang="zh-CN" sz="2000" dirty="0" smtClean="0"/>
          </a:p>
          <a:p>
            <a:pPr marL="0">
              <a:spcBef>
                <a:spcPts val="0"/>
              </a:spcBef>
              <a:buNone/>
            </a:pPr>
            <a:r>
              <a:rPr lang="en-US" altLang="zh-CN" sz="2000" dirty="0" smtClean="0"/>
              <a:t>              3.</a:t>
            </a:r>
            <a:r>
              <a:rPr lang="zh-CN" altLang="en-US" sz="2000" dirty="0" smtClean="0"/>
              <a:t>有效期至下一次复审日期前。</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图片 4" descr="捕获.PNG"/>
          <p:cNvPicPr>
            <a:picLocks noChangeAspect="1"/>
          </p:cNvPicPr>
          <p:nvPr/>
        </p:nvPicPr>
        <p:blipFill>
          <a:blip r:embed="rId1"/>
          <a:stretch>
            <a:fillRect/>
          </a:stretch>
        </p:blipFill>
        <p:spPr>
          <a:xfrm>
            <a:off x="1142976" y="0"/>
            <a:ext cx="7079594" cy="4991533"/>
          </a:xfrm>
          <a:prstGeom prst="rect">
            <a:avLst/>
          </a:prstGeom>
        </p:spPr>
      </p:pic>
      <p:sp>
        <p:nvSpPr>
          <p:cNvPr id="7" name="TextBox 6"/>
          <p:cNvSpPr txBox="1"/>
          <p:nvPr/>
        </p:nvSpPr>
        <p:spPr>
          <a:xfrm>
            <a:off x="1000100" y="5357826"/>
            <a:ext cx="6929486" cy="646331"/>
          </a:xfrm>
          <a:prstGeom prst="rect">
            <a:avLst/>
          </a:prstGeom>
          <a:noFill/>
        </p:spPr>
        <p:txBody>
          <a:bodyPr wrap="square" rtlCol="0">
            <a:spAutoFit/>
          </a:bodyPr>
          <a:lstStyle/>
          <a:p>
            <a:r>
              <a:rPr lang="zh-CN" altLang="en-US" dirty="0" smtClean="0"/>
              <a:t>填写注意：</a:t>
            </a:r>
            <a:r>
              <a:rPr lang="en-US" altLang="zh-CN" dirty="0" smtClean="0"/>
              <a:t>1.</a:t>
            </a:r>
            <a:r>
              <a:rPr lang="zh-CN" altLang="en-US" dirty="0" smtClean="0"/>
              <a:t>有编号的写编号，没有编号打“</a:t>
            </a:r>
            <a:r>
              <a:rPr lang="en-US" altLang="zh-CN" dirty="0" smtClean="0"/>
              <a:t>/</a:t>
            </a:r>
            <a:r>
              <a:rPr lang="zh-CN" altLang="en-US" dirty="0" smtClean="0"/>
              <a:t>”。</a:t>
            </a:r>
            <a:endParaRPr lang="en-US" altLang="zh-CN" dirty="0" smtClean="0"/>
          </a:p>
          <a:p>
            <a:r>
              <a:rPr lang="en-US" altLang="zh-CN" dirty="0"/>
              <a:t> </a:t>
            </a:r>
            <a:r>
              <a:rPr lang="en-US" altLang="zh-CN" dirty="0" smtClean="0"/>
              <a:t>                       2.</a:t>
            </a:r>
            <a:r>
              <a:rPr lang="zh-CN" altLang="en-US" dirty="0" smtClean="0"/>
              <a:t>有效期至下一次复审日期前。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2428868"/>
            <a:ext cx="6929486" cy="1077218"/>
          </a:xfrm>
          <a:prstGeom prst="rect">
            <a:avLst/>
          </a:prstGeom>
          <a:noFill/>
        </p:spPr>
        <p:txBody>
          <a:bodyPr wrap="square" rtlCol="0">
            <a:spAutoFit/>
          </a:bodyPr>
          <a:lstStyle/>
          <a:p>
            <a:pPr>
              <a:spcBef>
                <a:spcPts val="600"/>
              </a:spcBef>
              <a:spcAft>
                <a:spcPts val="600"/>
              </a:spcAft>
            </a:pPr>
            <a:r>
              <a:rPr lang="en-US" altLang="zh-CN" dirty="0" smtClean="0"/>
              <a:t>1.</a:t>
            </a:r>
            <a:r>
              <a:rPr lang="zh-CN" altLang="en-US" dirty="0" smtClean="0"/>
              <a:t>开工令、暂停令、复工令由监理签发，注意收集和归档</a:t>
            </a:r>
            <a:r>
              <a:rPr lang="zh-CN" altLang="en-US" dirty="0" smtClean="0"/>
              <a:t>。</a:t>
            </a:r>
            <a:endParaRPr lang="en-US" altLang="zh-CN" dirty="0" smtClean="0"/>
          </a:p>
          <a:p>
            <a:pPr>
              <a:spcBef>
                <a:spcPts val="600"/>
              </a:spcBef>
              <a:spcAft>
                <a:spcPts val="600"/>
              </a:spcAft>
            </a:pPr>
            <a:r>
              <a:rPr lang="en-US" altLang="zh-CN" dirty="0" smtClean="0"/>
              <a:t>2.</a:t>
            </a:r>
            <a:r>
              <a:rPr lang="zh-CN" altLang="en-US" dirty="0" smtClean="0"/>
              <a:t>施工质量检验及评定范围划分表根据</a:t>
            </a:r>
            <a:r>
              <a:rPr lang="en-US" altLang="zh-CN" dirty="0" smtClean="0"/>
              <a:t>《</a:t>
            </a:r>
            <a:r>
              <a:rPr lang="zh-CN" altLang="en-US" dirty="0" smtClean="0"/>
              <a:t>线路评定规程</a:t>
            </a:r>
            <a:r>
              <a:rPr lang="en-US" altLang="zh-CN" dirty="0" smtClean="0"/>
              <a:t>》</a:t>
            </a:r>
            <a:r>
              <a:rPr lang="zh-CN" altLang="en-US" dirty="0" smtClean="0"/>
              <a:t>，注意与现场实际保持一致。</a:t>
            </a:r>
            <a:endParaRPr lang="en-US" altLang="zh-CN" dirty="0" smtClean="0"/>
          </a:p>
        </p:txBody>
      </p:sp>
      <p:pic>
        <p:nvPicPr>
          <p:cNvPr id="5" name="图片 4" descr="捕获.PNG"/>
          <p:cNvPicPr>
            <a:picLocks noChangeAspect="1"/>
          </p:cNvPicPr>
          <p:nvPr/>
        </p:nvPicPr>
        <p:blipFill>
          <a:blip r:embed="rId1"/>
          <a:stretch>
            <a:fillRect/>
          </a:stretch>
        </p:blipFill>
        <p:spPr>
          <a:xfrm>
            <a:off x="500034" y="928670"/>
            <a:ext cx="8306520" cy="1204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捕获.PNG"/>
          <p:cNvPicPr>
            <a:picLocks noGrp="1" noChangeAspect="1"/>
          </p:cNvPicPr>
          <p:nvPr>
            <p:ph sz="quarter" idx="1"/>
          </p:nvPr>
        </p:nvPicPr>
        <p:blipFill>
          <a:blip r:embed="rId1"/>
          <a:stretch>
            <a:fillRect/>
          </a:stretch>
        </p:blipFill>
        <p:spPr>
          <a:xfrm>
            <a:off x="1000100" y="0"/>
            <a:ext cx="7132939" cy="3093988"/>
          </a:xfrm>
        </p:spPr>
      </p:pic>
      <p:pic>
        <p:nvPicPr>
          <p:cNvPr id="5" name="图片 4" descr="捕获.PNG"/>
          <p:cNvPicPr>
            <a:picLocks noChangeAspect="1"/>
          </p:cNvPicPr>
          <p:nvPr/>
        </p:nvPicPr>
        <p:blipFill>
          <a:blip r:embed="rId2"/>
          <a:stretch>
            <a:fillRect/>
          </a:stretch>
        </p:blipFill>
        <p:spPr>
          <a:xfrm>
            <a:off x="571472" y="2071678"/>
            <a:ext cx="7658764" cy="2659611"/>
          </a:xfrm>
          <a:prstGeom prst="rect">
            <a:avLst/>
          </a:prstGeom>
        </p:spPr>
      </p:pic>
      <p:pic>
        <p:nvPicPr>
          <p:cNvPr id="6" name="图片 5" descr="捕获.PNG"/>
          <p:cNvPicPr>
            <a:picLocks noChangeAspect="1"/>
          </p:cNvPicPr>
          <p:nvPr/>
        </p:nvPicPr>
        <p:blipFill>
          <a:blip r:embed="rId3"/>
          <a:stretch>
            <a:fillRect/>
          </a:stretch>
        </p:blipFill>
        <p:spPr>
          <a:xfrm>
            <a:off x="1285852" y="3500438"/>
            <a:ext cx="7186283" cy="289585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5286388"/>
            <a:ext cx="6929486" cy="369332"/>
          </a:xfrm>
          <a:prstGeom prst="rect">
            <a:avLst/>
          </a:prstGeom>
          <a:noFill/>
        </p:spPr>
        <p:txBody>
          <a:bodyPr wrap="square" rtlCol="0">
            <a:spAutoFit/>
          </a:bodyPr>
          <a:lstStyle/>
          <a:p>
            <a:pPr>
              <a:spcBef>
                <a:spcPts val="600"/>
              </a:spcBef>
              <a:spcAft>
                <a:spcPts val="600"/>
              </a:spcAft>
            </a:pPr>
            <a:r>
              <a:rPr lang="zh-CN" altLang="en-US" dirty="0" smtClean="0"/>
              <a:t>记录表格根据线路评定规程要求编制和填写。</a:t>
            </a:r>
            <a:endParaRPr lang="en-US" altLang="zh-CN" dirty="0" smtClean="0"/>
          </a:p>
        </p:txBody>
      </p:sp>
      <p:pic>
        <p:nvPicPr>
          <p:cNvPr id="4" name="图片 3" descr="捕获.PNG"/>
          <p:cNvPicPr>
            <a:picLocks noChangeAspect="1"/>
          </p:cNvPicPr>
          <p:nvPr/>
        </p:nvPicPr>
        <p:blipFill>
          <a:blip r:embed="rId1"/>
          <a:stretch>
            <a:fillRect/>
          </a:stretch>
        </p:blipFill>
        <p:spPr>
          <a:xfrm>
            <a:off x="500034" y="714356"/>
            <a:ext cx="7940729" cy="4450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28" y="4500570"/>
            <a:ext cx="6929486" cy="1477328"/>
          </a:xfrm>
          <a:prstGeom prst="rect">
            <a:avLst/>
          </a:prstGeom>
          <a:noFill/>
        </p:spPr>
        <p:txBody>
          <a:bodyPr wrap="square" rtlCol="0">
            <a:spAutoFit/>
          </a:bodyPr>
          <a:lstStyle/>
          <a:p>
            <a:r>
              <a:rPr lang="zh-CN" altLang="en-US" dirty="0" smtClean="0"/>
              <a:t>增加了</a:t>
            </a:r>
            <a:r>
              <a:rPr lang="en-US" altLang="zh-CN" dirty="0" smtClean="0"/>
              <a:t>《</a:t>
            </a:r>
            <a:r>
              <a:rPr lang="zh-CN" altLang="en-US" dirty="0" smtClean="0"/>
              <a:t>地脚螺栓跟踪及收发记录</a:t>
            </a:r>
            <a:r>
              <a:rPr lang="en-US" altLang="zh-CN" dirty="0" smtClean="0"/>
              <a:t>》</a:t>
            </a:r>
            <a:endParaRPr lang="en-US" altLang="zh-CN" dirty="0" smtClean="0"/>
          </a:p>
          <a:p>
            <a:r>
              <a:rPr lang="en-US" altLang="zh-CN" dirty="0" smtClean="0"/>
              <a:t>1.</a:t>
            </a:r>
            <a:r>
              <a:rPr lang="zh-CN" altLang="en-US" dirty="0" smtClean="0"/>
              <a:t>根据 </a:t>
            </a:r>
            <a:r>
              <a:rPr lang="en-US" altLang="zh-CN" dirty="0" smtClean="0"/>
              <a:t>《</a:t>
            </a:r>
            <a:r>
              <a:rPr lang="zh-CN" altLang="en-US" dirty="0" smtClean="0"/>
              <a:t>国家电网公司关于印发基建质量日常管控体系精简优化实施方案的通知</a:t>
            </a:r>
            <a:r>
              <a:rPr lang="en-US" altLang="zh-CN" dirty="0" smtClean="0"/>
              <a:t>》</a:t>
            </a:r>
            <a:r>
              <a:rPr lang="zh-CN" altLang="en-US" dirty="0" smtClean="0"/>
              <a:t>（国家电网基建）</a:t>
            </a:r>
            <a:r>
              <a:rPr lang="en-US" altLang="zh-CN" dirty="0" smtClean="0"/>
              <a:t>〔2018〕294</a:t>
            </a:r>
            <a:r>
              <a:rPr lang="zh-CN" altLang="en-US" dirty="0" smtClean="0"/>
              <a:t>号）</a:t>
            </a:r>
            <a:r>
              <a:rPr lang="en-US" altLang="zh-CN" dirty="0" smtClean="0"/>
              <a:t>2018</a:t>
            </a:r>
            <a:r>
              <a:rPr lang="zh-CN" altLang="en-US" dirty="0" smtClean="0"/>
              <a:t>年</a:t>
            </a:r>
            <a:r>
              <a:rPr lang="en-US" altLang="zh-CN" dirty="0" smtClean="0"/>
              <a:t>4</a:t>
            </a:r>
            <a:r>
              <a:rPr lang="zh-CN" altLang="en-US" dirty="0" smtClean="0"/>
              <a:t>月</a:t>
            </a:r>
            <a:r>
              <a:rPr lang="en-US" altLang="zh-CN" dirty="0" smtClean="0"/>
              <a:t>1</a:t>
            </a:r>
            <a:r>
              <a:rPr lang="zh-CN" altLang="en-US" dirty="0" smtClean="0"/>
              <a:t>日后新建工程中归档。</a:t>
            </a:r>
            <a:endParaRPr lang="en-US" altLang="zh-CN" dirty="0" smtClean="0"/>
          </a:p>
          <a:p>
            <a:r>
              <a:rPr lang="en-US" altLang="zh-CN" dirty="0" smtClean="0"/>
              <a:t>2.</a:t>
            </a:r>
            <a:r>
              <a:rPr lang="zh-CN" altLang="en-US" dirty="0" smtClean="0"/>
              <a:t>具体表格及要求见</a:t>
            </a:r>
            <a:r>
              <a:rPr lang="en-US" altLang="zh-CN" dirty="0" smtClean="0"/>
              <a:t>《</a:t>
            </a:r>
            <a:r>
              <a:rPr lang="zh-CN" altLang="en-US" dirty="0" smtClean="0"/>
              <a:t>项目部标准化管理手册</a:t>
            </a:r>
            <a:r>
              <a:rPr lang="en-US" altLang="zh-CN" dirty="0" smtClean="0"/>
              <a:t>》</a:t>
            </a:r>
            <a:endParaRPr lang="zh-CN" altLang="en-US" dirty="0"/>
          </a:p>
        </p:txBody>
      </p:sp>
      <p:pic>
        <p:nvPicPr>
          <p:cNvPr id="4" name="图片 3" descr="捕获.PNG"/>
          <p:cNvPicPr>
            <a:picLocks noChangeAspect="1"/>
          </p:cNvPicPr>
          <p:nvPr/>
        </p:nvPicPr>
        <p:blipFill>
          <a:blip r:embed="rId1"/>
          <a:stretch>
            <a:fillRect/>
          </a:stretch>
        </p:blipFill>
        <p:spPr>
          <a:xfrm>
            <a:off x="142844" y="714356"/>
            <a:ext cx="9144000" cy="333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28" y="4500570"/>
            <a:ext cx="6929486" cy="369332"/>
          </a:xfrm>
          <a:prstGeom prst="rect">
            <a:avLst/>
          </a:prstGeom>
          <a:noFill/>
        </p:spPr>
        <p:txBody>
          <a:bodyPr wrap="square" rtlCol="0">
            <a:spAutoFit/>
          </a:bodyPr>
          <a:lstStyle/>
          <a:p>
            <a:r>
              <a:rPr lang="zh-CN" altLang="en-US" dirty="0" smtClean="0"/>
              <a:t>根据规程规范要求编制和填写</a:t>
            </a:r>
            <a:endParaRPr lang="zh-CN" altLang="en-US" dirty="0"/>
          </a:p>
        </p:txBody>
      </p:sp>
      <p:pic>
        <p:nvPicPr>
          <p:cNvPr id="5" name="图片 4" descr="捕获.PNG"/>
          <p:cNvPicPr>
            <a:picLocks noChangeAspect="1"/>
          </p:cNvPicPr>
          <p:nvPr/>
        </p:nvPicPr>
        <p:blipFill>
          <a:blip r:embed="rId1"/>
          <a:stretch>
            <a:fillRect/>
          </a:stretch>
        </p:blipFill>
        <p:spPr>
          <a:xfrm>
            <a:off x="785786" y="1214422"/>
            <a:ext cx="7049111" cy="3254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7290" y="4357694"/>
            <a:ext cx="6929486" cy="800219"/>
          </a:xfrm>
          <a:prstGeom prst="rect">
            <a:avLst/>
          </a:prstGeom>
          <a:noFill/>
        </p:spPr>
        <p:txBody>
          <a:bodyPr wrap="square" rtlCol="0">
            <a:spAutoFit/>
          </a:bodyPr>
          <a:lstStyle/>
          <a:p>
            <a:pPr>
              <a:spcBef>
                <a:spcPts val="600"/>
              </a:spcBef>
              <a:spcAft>
                <a:spcPts val="600"/>
              </a:spcAft>
            </a:pPr>
            <a:r>
              <a:rPr lang="zh-CN" altLang="en-US" dirty="0" smtClean="0"/>
              <a:t>本部分内容分</a:t>
            </a:r>
            <a:r>
              <a:rPr lang="en-US" altLang="zh-CN" dirty="0" smtClean="0"/>
              <a:t>2</a:t>
            </a:r>
            <a:r>
              <a:rPr lang="zh-CN" altLang="en-US" dirty="0" smtClean="0"/>
              <a:t>块，</a:t>
            </a:r>
            <a:r>
              <a:rPr lang="zh-CN" altLang="en-US" dirty="0" smtClean="0"/>
              <a:t>一是</a:t>
            </a:r>
            <a:r>
              <a:rPr lang="zh-CN" altLang="en-US" dirty="0" smtClean="0"/>
              <a:t>光缆施工安装内容，二是光缆接续内容。</a:t>
            </a:r>
            <a:endParaRPr lang="en-US" altLang="zh-CN" dirty="0" smtClean="0"/>
          </a:p>
          <a:p>
            <a:pPr>
              <a:spcBef>
                <a:spcPts val="600"/>
              </a:spcBef>
              <a:spcAft>
                <a:spcPts val="600"/>
              </a:spcAft>
            </a:pPr>
            <a:r>
              <a:rPr lang="zh-CN" altLang="en-US" dirty="0" smtClean="0"/>
              <a:t>施工</a:t>
            </a:r>
            <a:r>
              <a:rPr lang="zh-CN" altLang="en-US" dirty="0" smtClean="0"/>
              <a:t>单位在施工中有光缆接续工作，应进行归档。</a:t>
            </a:r>
            <a:endParaRPr lang="zh-CN" altLang="en-US" dirty="0"/>
          </a:p>
        </p:txBody>
      </p:sp>
      <p:pic>
        <p:nvPicPr>
          <p:cNvPr id="5" name="图片 4" descr="捕获.PNG"/>
          <p:cNvPicPr>
            <a:picLocks noChangeAspect="1"/>
          </p:cNvPicPr>
          <p:nvPr/>
        </p:nvPicPr>
        <p:blipFill>
          <a:blip r:embed="rId1"/>
          <a:stretch>
            <a:fillRect/>
          </a:stretch>
        </p:blipFill>
        <p:spPr>
          <a:xfrm>
            <a:off x="1000100" y="428604"/>
            <a:ext cx="6929486" cy="3505267"/>
          </a:xfrm>
          <a:prstGeom prst="rect">
            <a:avLst/>
          </a:prstGeom>
        </p:spPr>
      </p:pic>
      <p:cxnSp>
        <p:nvCxnSpPr>
          <p:cNvPr id="8" name="直接连接符 7"/>
          <p:cNvCxnSpPr/>
          <p:nvPr/>
        </p:nvCxnSpPr>
        <p:spPr>
          <a:xfrm>
            <a:off x="285720" y="2000240"/>
            <a:ext cx="8072494" cy="158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4071942"/>
            <a:ext cx="7072362" cy="369332"/>
          </a:xfrm>
          <a:prstGeom prst="rect">
            <a:avLst/>
          </a:prstGeom>
          <a:noFill/>
        </p:spPr>
        <p:txBody>
          <a:bodyPr wrap="square" rtlCol="0">
            <a:spAutoFit/>
          </a:bodyPr>
          <a:lstStyle/>
          <a:p>
            <a:pPr>
              <a:spcBef>
                <a:spcPts val="600"/>
              </a:spcBef>
              <a:spcAft>
                <a:spcPts val="600"/>
              </a:spcAft>
            </a:pPr>
            <a:r>
              <a:rPr lang="zh-CN" altLang="en-US" dirty="0" smtClean="0"/>
              <a:t>乙供材料报审，不限金具及配件，根据工程实际归档。</a:t>
            </a:r>
            <a:endParaRPr lang="zh-CN" altLang="en-US" dirty="0"/>
          </a:p>
        </p:txBody>
      </p:sp>
      <p:pic>
        <p:nvPicPr>
          <p:cNvPr id="6" name="图片 5" descr="捕获.PNG"/>
          <p:cNvPicPr>
            <a:picLocks noChangeAspect="1"/>
          </p:cNvPicPr>
          <p:nvPr/>
        </p:nvPicPr>
        <p:blipFill>
          <a:blip r:embed="rId1"/>
          <a:stretch>
            <a:fillRect/>
          </a:stretch>
        </p:blipFill>
        <p:spPr>
          <a:xfrm>
            <a:off x="0" y="714356"/>
            <a:ext cx="9099069" cy="2827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28596" y="3286124"/>
            <a:ext cx="8429684" cy="3286148"/>
          </a:xfrm>
        </p:spPr>
        <p:txBody>
          <a:bodyPr>
            <a:normAutofit/>
          </a:bodyPr>
          <a:lstStyle/>
          <a:p>
            <a:pPr>
              <a:buNone/>
            </a:pPr>
            <a:r>
              <a:rPr lang="zh-CN" altLang="en-US" sz="2400" dirty="0" smtClean="0">
                <a:solidFill>
                  <a:srgbClr val="FF0000"/>
                </a:solidFill>
              </a:rPr>
              <a:t>类目号：</a:t>
            </a:r>
            <a:r>
              <a:rPr lang="zh-CN" altLang="en-US" sz="2400" dirty="0" smtClean="0"/>
              <a:t>即分类号，根据文件内容给定的一组固定的数字，文件采用四级类目，即四个数字。</a:t>
            </a:r>
            <a:endParaRPr lang="en-US" altLang="zh-CN" sz="2400" dirty="0" smtClean="0"/>
          </a:p>
          <a:p>
            <a:pPr>
              <a:buNone/>
            </a:pPr>
            <a:r>
              <a:rPr lang="zh-CN" altLang="en-US" sz="2400" dirty="0" smtClean="0">
                <a:solidFill>
                  <a:srgbClr val="FF0000"/>
                </a:solidFill>
              </a:rPr>
              <a:t>类目名称：</a:t>
            </a:r>
            <a:r>
              <a:rPr lang="zh-CN" altLang="en-US" sz="2400" dirty="0" smtClean="0"/>
              <a:t>类目号的名称。</a:t>
            </a:r>
            <a:endParaRPr lang="en-US" altLang="zh-CN" sz="2400" dirty="0" smtClean="0"/>
          </a:p>
          <a:p>
            <a:pPr>
              <a:buNone/>
            </a:pPr>
            <a:r>
              <a:rPr lang="zh-CN" altLang="en-US" sz="2400" dirty="0" smtClean="0">
                <a:solidFill>
                  <a:srgbClr val="FF0000"/>
                </a:solidFill>
              </a:rPr>
              <a:t>立卷单位：</a:t>
            </a:r>
            <a:r>
              <a:rPr lang="zh-CN" altLang="en-US" sz="2400" dirty="0" smtClean="0"/>
              <a:t>案卷的整理归档单位。</a:t>
            </a:r>
            <a:endParaRPr lang="en-US" altLang="zh-CN" sz="2400" dirty="0" smtClean="0"/>
          </a:p>
          <a:p>
            <a:pPr>
              <a:buNone/>
            </a:pPr>
            <a:r>
              <a:rPr lang="zh-CN" altLang="en-US" sz="2400" dirty="0" smtClean="0">
                <a:solidFill>
                  <a:srgbClr val="FF0000"/>
                </a:solidFill>
              </a:rPr>
              <a:t>保管期限：</a:t>
            </a:r>
            <a:r>
              <a:rPr lang="zh-CN" altLang="en-US" sz="2400" dirty="0" smtClean="0"/>
              <a:t>对档案划定的存留年限，分为永久和定期（</a:t>
            </a:r>
            <a:r>
              <a:rPr lang="en-US" altLang="zh-CN" sz="2400" dirty="0" smtClean="0"/>
              <a:t>30</a:t>
            </a:r>
            <a:r>
              <a:rPr lang="zh-CN" altLang="en-US" sz="2400" dirty="0" smtClean="0"/>
              <a:t>年、</a:t>
            </a:r>
            <a:r>
              <a:rPr lang="en-US" altLang="zh-CN" sz="2400" dirty="0" smtClean="0"/>
              <a:t>10</a:t>
            </a:r>
            <a:r>
              <a:rPr lang="zh-CN" altLang="en-US" sz="2400" dirty="0" smtClean="0"/>
              <a:t>年）。建设单位和运行单位有保管期限表示对应的文件要留存，空白代表不用留存。</a:t>
            </a:r>
            <a:endParaRPr lang="zh-CN" altLang="en-US" sz="2400" dirty="0" smtClean="0"/>
          </a:p>
          <a:p>
            <a:pPr>
              <a:buNone/>
            </a:pPr>
            <a:endParaRPr lang="en-US" altLang="zh-CN" sz="2400" dirty="0" smtClean="0"/>
          </a:p>
          <a:p>
            <a:pPr>
              <a:buNone/>
            </a:pPr>
            <a:endParaRPr lang="zh-CN" altLang="en-US" sz="2400" dirty="0"/>
          </a:p>
        </p:txBody>
      </p:sp>
      <p:pic>
        <p:nvPicPr>
          <p:cNvPr id="1026" name="Picture 2" descr="C:\Users\wh\Desktop\捕获.PNG"/>
          <p:cNvPicPr>
            <a:picLocks noChangeAspect="1" noChangeArrowheads="1"/>
          </p:cNvPicPr>
          <p:nvPr/>
        </p:nvPicPr>
        <p:blipFill>
          <a:blip r:embed="rId1"/>
          <a:srcRect/>
          <a:stretch>
            <a:fillRect/>
          </a:stretch>
        </p:blipFill>
        <p:spPr bwMode="auto">
          <a:xfrm>
            <a:off x="0" y="500042"/>
            <a:ext cx="9067346"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4071942"/>
            <a:ext cx="7072362" cy="369332"/>
          </a:xfrm>
          <a:prstGeom prst="rect">
            <a:avLst/>
          </a:prstGeom>
          <a:noFill/>
        </p:spPr>
        <p:txBody>
          <a:bodyPr wrap="square" rtlCol="0">
            <a:spAutoFit/>
          </a:bodyPr>
          <a:lstStyle/>
          <a:p>
            <a:pPr>
              <a:spcBef>
                <a:spcPts val="600"/>
              </a:spcBef>
              <a:spcAft>
                <a:spcPts val="600"/>
              </a:spcAft>
            </a:pPr>
            <a:r>
              <a:rPr lang="zh-CN" altLang="en-US" dirty="0" smtClean="0"/>
              <a:t>一般施工单位仅对竣工初检申请进行归档。</a:t>
            </a:r>
            <a:endParaRPr lang="zh-CN" altLang="en-US" dirty="0"/>
          </a:p>
        </p:txBody>
      </p:sp>
      <p:pic>
        <p:nvPicPr>
          <p:cNvPr id="4" name="图片 3" descr="捕获.PNG"/>
          <p:cNvPicPr>
            <a:picLocks noChangeAspect="1"/>
          </p:cNvPicPr>
          <p:nvPr/>
        </p:nvPicPr>
        <p:blipFill>
          <a:blip r:embed="rId1"/>
          <a:stretch>
            <a:fillRect/>
          </a:stretch>
        </p:blipFill>
        <p:spPr>
          <a:xfrm>
            <a:off x="500034" y="857232"/>
            <a:ext cx="7700486" cy="1500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捕获"/>
          <p:cNvPicPr>
            <a:picLocks noGrp="1" noChangeAspect="1"/>
          </p:cNvPicPr>
          <p:nvPr>
            <p:ph sz="quarter" idx="1"/>
          </p:nvPr>
        </p:nvPicPr>
        <p:blipFill>
          <a:blip r:embed="rId1"/>
          <a:stretch>
            <a:fillRect/>
          </a:stretch>
        </p:blipFill>
        <p:spPr>
          <a:xfrm>
            <a:off x="262890" y="245745"/>
            <a:ext cx="8876030" cy="4784725"/>
          </a:xfrm>
          <a:prstGeom prst="rect">
            <a:avLst/>
          </a:prstGeom>
        </p:spPr>
      </p:pic>
      <p:sp>
        <p:nvSpPr>
          <p:cNvPr id="5" name="文本框 4"/>
          <p:cNvSpPr txBox="1"/>
          <p:nvPr/>
        </p:nvSpPr>
        <p:spPr>
          <a:xfrm>
            <a:off x="1285852" y="5030470"/>
            <a:ext cx="7358114" cy="369332"/>
          </a:xfrm>
          <a:prstGeom prst="rect">
            <a:avLst/>
          </a:prstGeom>
          <a:noFill/>
        </p:spPr>
        <p:txBody>
          <a:bodyPr wrap="square" rtlCol="0">
            <a:spAutoFit/>
          </a:bodyPr>
          <a:lstStyle/>
          <a:p>
            <a:r>
              <a:rPr lang="zh-CN" altLang="zh-CN" dirty="0">
                <a:solidFill>
                  <a:srgbClr val="FF0000"/>
                </a:solidFill>
              </a:rPr>
              <a:t>施工单位无标段划分，单位编号不</a:t>
            </a:r>
            <a:r>
              <a:rPr lang="zh-CN" altLang="zh-CN" dirty="0" smtClean="0">
                <a:solidFill>
                  <a:srgbClr val="FF0000"/>
                </a:solidFill>
              </a:rPr>
              <a:t>填</a:t>
            </a:r>
            <a:r>
              <a:rPr lang="zh-CN" altLang="en-US" dirty="0" smtClean="0">
                <a:solidFill>
                  <a:srgbClr val="FF0000"/>
                </a:solidFill>
              </a:rPr>
              <a:t>，例如：</a:t>
            </a:r>
            <a:r>
              <a:rPr lang="en-US" altLang="zh-CN" dirty="0" smtClean="0">
                <a:solidFill>
                  <a:srgbClr val="FF0000"/>
                </a:solidFill>
              </a:rPr>
              <a:t>SXMX8-SG-001</a:t>
            </a:r>
            <a:endParaRPr lang="zh-CN" altLang="zh-CN"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捕获"/>
          <p:cNvPicPr>
            <a:picLocks noGrp="1" noChangeAspect="1"/>
          </p:cNvPicPr>
          <p:nvPr>
            <p:ph sz="quarter" idx="1"/>
          </p:nvPr>
        </p:nvPicPr>
        <p:blipFill>
          <a:blip r:embed="rId1"/>
          <a:stretch>
            <a:fillRect/>
          </a:stretch>
        </p:blipFill>
        <p:spPr>
          <a:xfrm>
            <a:off x="320040" y="428604"/>
            <a:ext cx="8823960" cy="2183130"/>
          </a:xfrm>
          <a:prstGeom prst="rect">
            <a:avLst/>
          </a:prstGeom>
        </p:spPr>
      </p:pic>
      <p:sp>
        <p:nvSpPr>
          <p:cNvPr id="6" name="TextBox 5"/>
          <p:cNvSpPr txBox="1"/>
          <p:nvPr/>
        </p:nvSpPr>
        <p:spPr>
          <a:xfrm>
            <a:off x="2786050" y="1785926"/>
            <a:ext cx="3214710" cy="369332"/>
          </a:xfrm>
          <a:prstGeom prst="rect">
            <a:avLst/>
          </a:prstGeom>
          <a:noFill/>
        </p:spPr>
        <p:txBody>
          <a:bodyPr wrap="square" rtlCol="0">
            <a:spAutoFit/>
          </a:bodyPr>
          <a:lstStyle/>
          <a:p>
            <a:r>
              <a:rPr lang="zh-CN" altLang="en-US" dirty="0" smtClean="0">
                <a:solidFill>
                  <a:srgbClr val="FF0000"/>
                </a:solidFill>
              </a:rPr>
              <a:t>材料种类可包括：配合比</a:t>
            </a:r>
            <a:endParaRPr lang="zh-CN" altLang="en-US" dirty="0">
              <a:solidFill>
                <a:srgbClr val="FF0000"/>
              </a:solidFill>
            </a:endParaRPr>
          </a:p>
        </p:txBody>
      </p:sp>
      <p:sp>
        <p:nvSpPr>
          <p:cNvPr id="7" name="TextBox 6"/>
          <p:cNvSpPr txBox="1"/>
          <p:nvPr/>
        </p:nvSpPr>
        <p:spPr>
          <a:xfrm>
            <a:off x="571472" y="2643182"/>
            <a:ext cx="6357982" cy="369332"/>
          </a:xfrm>
          <a:prstGeom prst="rect">
            <a:avLst/>
          </a:prstGeom>
          <a:noFill/>
        </p:spPr>
        <p:txBody>
          <a:bodyPr wrap="square" rtlCol="0">
            <a:spAutoFit/>
          </a:bodyPr>
          <a:lstStyle/>
          <a:p>
            <a:r>
              <a:rPr lang="zh-CN" altLang="en-US" dirty="0" smtClean="0">
                <a:solidFill>
                  <a:srgbClr val="FF0000"/>
                </a:solidFill>
              </a:rPr>
              <a:t>试品</a:t>
            </a:r>
            <a:r>
              <a:rPr lang="en-US" altLang="zh-CN" dirty="0" smtClean="0">
                <a:solidFill>
                  <a:srgbClr val="FF0000"/>
                </a:solidFill>
              </a:rPr>
              <a:t>/</a:t>
            </a:r>
            <a:r>
              <a:rPr lang="zh-CN" altLang="en-US" dirty="0" smtClean="0">
                <a:solidFill>
                  <a:srgbClr val="FF0000"/>
                </a:solidFill>
              </a:rPr>
              <a:t>试件可包括：钢筋焊接、混凝土试块、导地线压接件</a:t>
            </a:r>
            <a:endParaRPr lang="zh-CN" altLang="en-US" dirty="0">
              <a:solidFill>
                <a:srgbClr val="FF0000"/>
              </a:solidFill>
            </a:endParaRPr>
          </a:p>
        </p:txBody>
      </p:sp>
      <p:sp>
        <p:nvSpPr>
          <p:cNvPr id="8" name="TextBox 7"/>
          <p:cNvSpPr txBox="1"/>
          <p:nvPr/>
        </p:nvSpPr>
        <p:spPr>
          <a:xfrm>
            <a:off x="1071538" y="3571876"/>
            <a:ext cx="7072362" cy="369332"/>
          </a:xfrm>
          <a:prstGeom prst="rect">
            <a:avLst/>
          </a:prstGeom>
          <a:noFill/>
        </p:spPr>
        <p:txBody>
          <a:bodyPr wrap="square" rtlCol="0">
            <a:spAutoFit/>
          </a:bodyPr>
          <a:lstStyle/>
          <a:p>
            <a:r>
              <a:rPr lang="zh-CN" altLang="en-US" dirty="0" smtClean="0"/>
              <a:t>注意：各类材料采用材料进场报审表或试验报告报审表，不要弄混。</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捕获.PNG"/>
          <p:cNvPicPr>
            <a:picLocks noGrp="1" noChangeAspect="1"/>
          </p:cNvPicPr>
          <p:nvPr>
            <p:ph sz="quarter" idx="1"/>
          </p:nvPr>
        </p:nvPicPr>
        <p:blipFill>
          <a:blip r:embed="rId1"/>
          <a:stretch>
            <a:fillRect/>
          </a:stretch>
        </p:blipFill>
        <p:spPr>
          <a:xfrm>
            <a:off x="500034" y="357166"/>
            <a:ext cx="7286676" cy="2169200"/>
          </a:xfrm>
        </p:spPr>
      </p:pic>
      <p:pic>
        <p:nvPicPr>
          <p:cNvPr id="8" name="图片 7" descr="捕获.PNG"/>
          <p:cNvPicPr>
            <a:picLocks noChangeAspect="1"/>
          </p:cNvPicPr>
          <p:nvPr/>
        </p:nvPicPr>
        <p:blipFill>
          <a:blip r:embed="rId2"/>
          <a:stretch>
            <a:fillRect/>
          </a:stretch>
        </p:blipFill>
        <p:spPr>
          <a:xfrm>
            <a:off x="428596" y="2285992"/>
            <a:ext cx="3490263" cy="4138019"/>
          </a:xfrm>
          <a:prstGeom prst="rect">
            <a:avLst/>
          </a:prstGeom>
        </p:spPr>
      </p:pic>
      <p:pic>
        <p:nvPicPr>
          <p:cNvPr id="9" name="图片 8" descr="捕获.PNG"/>
          <p:cNvPicPr>
            <a:picLocks noChangeAspect="1"/>
          </p:cNvPicPr>
          <p:nvPr/>
        </p:nvPicPr>
        <p:blipFill>
          <a:blip r:embed="rId3"/>
          <a:stretch>
            <a:fillRect/>
          </a:stretch>
        </p:blipFill>
        <p:spPr>
          <a:xfrm>
            <a:off x="4000495" y="2571744"/>
            <a:ext cx="5215853" cy="2500330"/>
          </a:xfrm>
          <a:prstGeom prst="rect">
            <a:avLst/>
          </a:prstGeom>
        </p:spPr>
      </p:pic>
      <p:sp>
        <p:nvSpPr>
          <p:cNvPr id="10" name="TextBox 9"/>
          <p:cNvSpPr txBox="1"/>
          <p:nvPr/>
        </p:nvSpPr>
        <p:spPr>
          <a:xfrm>
            <a:off x="6643702" y="4929198"/>
            <a:ext cx="1214446" cy="646331"/>
          </a:xfrm>
          <a:prstGeom prst="rect">
            <a:avLst/>
          </a:prstGeom>
          <a:noFill/>
        </p:spPr>
        <p:txBody>
          <a:bodyPr wrap="square" rtlCol="0">
            <a:spAutoFit/>
          </a:bodyPr>
          <a:lstStyle/>
          <a:p>
            <a:r>
              <a:rPr lang="en-US" altLang="zh-CN" dirty="0" smtClean="0">
                <a:solidFill>
                  <a:srgbClr val="FF0000"/>
                </a:solidFill>
              </a:rPr>
              <a:t>0.091</a:t>
            </a:r>
            <a:endParaRPr lang="en-US" altLang="zh-CN" dirty="0" smtClean="0">
              <a:solidFill>
                <a:srgbClr val="FF0000"/>
              </a:solidFill>
            </a:endParaRPr>
          </a:p>
          <a:p>
            <a:r>
              <a:rPr lang="en-US" altLang="zh-CN" dirty="0" smtClean="0">
                <a:solidFill>
                  <a:srgbClr val="FF0000"/>
                </a:solidFill>
              </a:rPr>
              <a:t>0.174</a:t>
            </a:r>
            <a:endParaRPr lang="zh-CN" altLang="en-US" dirty="0">
              <a:solidFill>
                <a:srgbClr val="FF0000"/>
              </a:solidFill>
            </a:endParaRPr>
          </a:p>
        </p:txBody>
      </p:sp>
      <p:cxnSp>
        <p:nvCxnSpPr>
          <p:cNvPr id="12" name="直接箭头连接符 11"/>
          <p:cNvCxnSpPr/>
          <p:nvPr/>
        </p:nvCxnSpPr>
        <p:spPr>
          <a:xfrm rot="5400000" flipH="1" flipV="1">
            <a:off x="6607983" y="4536289"/>
            <a:ext cx="64294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3" name="内容占位符 12" descr="捕获.PNG"/>
          <p:cNvPicPr>
            <a:picLocks noGrp="1" noChangeAspect="1"/>
          </p:cNvPicPr>
          <p:nvPr>
            <p:ph sz="quarter" idx="1"/>
          </p:nvPr>
        </p:nvPicPr>
        <p:blipFill>
          <a:blip r:embed="rId1"/>
          <a:stretch>
            <a:fillRect/>
          </a:stretch>
        </p:blipFill>
        <p:spPr>
          <a:xfrm>
            <a:off x="357158" y="0"/>
            <a:ext cx="4920453" cy="5786454"/>
          </a:xfrm>
        </p:spPr>
      </p:pic>
      <p:pic>
        <p:nvPicPr>
          <p:cNvPr id="14" name="图片 13" descr="捕获.PNG"/>
          <p:cNvPicPr>
            <a:picLocks noChangeAspect="1"/>
          </p:cNvPicPr>
          <p:nvPr/>
        </p:nvPicPr>
        <p:blipFill>
          <a:blip r:embed="rId2"/>
          <a:stretch>
            <a:fillRect/>
          </a:stretch>
        </p:blipFill>
        <p:spPr>
          <a:xfrm>
            <a:off x="4929190" y="1785926"/>
            <a:ext cx="4446650" cy="1785950"/>
          </a:xfrm>
          <a:prstGeom prst="rect">
            <a:avLst/>
          </a:prstGeom>
        </p:spPr>
      </p:pic>
      <p:sp>
        <p:nvSpPr>
          <p:cNvPr id="15" name="TextBox 14"/>
          <p:cNvSpPr txBox="1"/>
          <p:nvPr/>
        </p:nvSpPr>
        <p:spPr>
          <a:xfrm>
            <a:off x="5357818" y="3643314"/>
            <a:ext cx="1785950" cy="369332"/>
          </a:xfrm>
          <a:prstGeom prst="rect">
            <a:avLst/>
          </a:prstGeom>
          <a:noFill/>
        </p:spPr>
        <p:txBody>
          <a:bodyPr wrap="square" rtlCol="0">
            <a:spAutoFit/>
          </a:bodyPr>
          <a:lstStyle/>
          <a:p>
            <a:r>
              <a:rPr lang="zh-CN" altLang="en-US" dirty="0" smtClean="0">
                <a:solidFill>
                  <a:srgbClr val="FF0000"/>
                </a:solidFill>
              </a:rPr>
              <a:t>王永林（户主）</a:t>
            </a:r>
            <a:endParaRPr lang="zh-CN" altLang="en-US" dirty="0">
              <a:solidFill>
                <a:srgbClr val="FF0000"/>
              </a:solidFill>
            </a:endParaRPr>
          </a:p>
        </p:txBody>
      </p:sp>
      <p:cxnSp>
        <p:nvCxnSpPr>
          <p:cNvPr id="17" name="直接箭头连接符 16"/>
          <p:cNvCxnSpPr/>
          <p:nvPr/>
        </p:nvCxnSpPr>
        <p:spPr>
          <a:xfrm rot="5400000" flipH="1" flipV="1">
            <a:off x="5715008" y="342900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捕获.PNG"/>
          <p:cNvPicPr>
            <a:picLocks noChangeAspect="1"/>
          </p:cNvPicPr>
          <p:nvPr/>
        </p:nvPicPr>
        <p:blipFill>
          <a:blip r:embed="rId1"/>
          <a:stretch>
            <a:fillRect/>
          </a:stretch>
        </p:blipFill>
        <p:spPr>
          <a:xfrm>
            <a:off x="785786" y="285728"/>
            <a:ext cx="5490898" cy="5715016"/>
          </a:xfrm>
          <a:prstGeom prst="rect">
            <a:avLst/>
          </a:prstGeom>
        </p:spPr>
      </p:pic>
      <p:cxnSp>
        <p:nvCxnSpPr>
          <p:cNvPr id="10" name="直接连接符 9"/>
          <p:cNvCxnSpPr/>
          <p:nvPr/>
        </p:nvCxnSpPr>
        <p:spPr>
          <a:xfrm>
            <a:off x="3000364" y="1714488"/>
            <a:ext cx="785818" cy="158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捕获.PNG"/>
          <p:cNvPicPr>
            <a:picLocks noGrp="1" noChangeAspect="1"/>
          </p:cNvPicPr>
          <p:nvPr>
            <p:ph sz="quarter" idx="1"/>
          </p:nvPr>
        </p:nvPicPr>
        <p:blipFill>
          <a:blip r:embed="rId1"/>
          <a:stretch>
            <a:fillRect/>
          </a:stretch>
        </p:blipFill>
        <p:spPr>
          <a:xfrm>
            <a:off x="0" y="214290"/>
            <a:ext cx="7279648" cy="2500330"/>
          </a:xfrm>
        </p:spPr>
      </p:pic>
      <p:sp>
        <p:nvSpPr>
          <p:cNvPr id="5" name="TextBox 4"/>
          <p:cNvSpPr txBox="1"/>
          <p:nvPr/>
        </p:nvSpPr>
        <p:spPr>
          <a:xfrm>
            <a:off x="571472" y="3429000"/>
            <a:ext cx="8286808" cy="3046988"/>
          </a:xfrm>
          <a:prstGeom prst="rect">
            <a:avLst/>
          </a:prstGeom>
          <a:noFill/>
        </p:spPr>
        <p:txBody>
          <a:bodyPr wrap="square" rtlCol="0">
            <a:spAutoFit/>
          </a:bodyPr>
          <a:lstStyle/>
          <a:p>
            <a:r>
              <a:rPr lang="zh-CN" altLang="en-US" sz="2400" dirty="0" smtClean="0"/>
              <a:t>与老版办法的区别：</a:t>
            </a:r>
            <a:endParaRPr lang="en-US" altLang="zh-CN" sz="2400" dirty="0" smtClean="0"/>
          </a:p>
          <a:p>
            <a:r>
              <a:rPr lang="en-US" altLang="zh-CN" sz="2400" dirty="0" smtClean="0"/>
              <a:t>1.</a:t>
            </a:r>
            <a:r>
              <a:rPr lang="zh-CN" altLang="en-US" sz="2400" dirty="0" smtClean="0"/>
              <a:t> </a:t>
            </a:r>
            <a:r>
              <a:rPr lang="en-US" altLang="zh-CN" sz="2400" dirty="0" smtClean="0"/>
              <a:t>《</a:t>
            </a:r>
            <a:r>
              <a:rPr lang="zh-CN" altLang="en-US" sz="2400" dirty="0" smtClean="0"/>
              <a:t>工程进度计划、调整计划</a:t>
            </a:r>
            <a:r>
              <a:rPr lang="en-US" altLang="zh-CN" sz="2400" dirty="0" smtClean="0"/>
              <a:t>》</a:t>
            </a:r>
            <a:r>
              <a:rPr lang="zh-CN" altLang="en-US" sz="2400" dirty="0" smtClean="0"/>
              <a:t>由监理单位立卷改为施工单位立卷</a:t>
            </a:r>
            <a:endParaRPr lang="en-US" altLang="zh-CN" sz="2400" dirty="0" smtClean="0"/>
          </a:p>
          <a:p>
            <a:r>
              <a:rPr lang="en-US" altLang="zh-CN" sz="2400" dirty="0" smtClean="0"/>
              <a:t>2.《</a:t>
            </a:r>
            <a:r>
              <a:rPr lang="zh-CN" altLang="en-US" sz="2400" dirty="0" smtClean="0"/>
              <a:t>供货商、分包、试验单位及施工单位特殊工种资质</a:t>
            </a:r>
            <a:r>
              <a:rPr lang="en-US" altLang="zh-CN" sz="2400" dirty="0" smtClean="0"/>
              <a:t>》《</a:t>
            </a:r>
            <a:r>
              <a:rPr lang="zh-CN" altLang="en-US" sz="2400" dirty="0" smtClean="0"/>
              <a:t>主要测量计量器具</a:t>
            </a:r>
            <a:r>
              <a:rPr lang="en-US" altLang="zh-CN" sz="2400" dirty="0" smtClean="0"/>
              <a:t>/</a:t>
            </a:r>
            <a:r>
              <a:rPr lang="zh-CN" altLang="en-US" sz="2400" dirty="0" smtClean="0"/>
              <a:t>试验设备检验报审</a:t>
            </a:r>
            <a:r>
              <a:rPr lang="en-US" altLang="zh-CN" sz="2400" dirty="0" smtClean="0"/>
              <a:t>》</a:t>
            </a:r>
            <a:r>
              <a:rPr lang="zh-CN" altLang="en-US" sz="2400" dirty="0" smtClean="0"/>
              <a:t>由监理单位立卷改为施工单位立卷，不用移交运行单位。</a:t>
            </a:r>
            <a:endParaRPr lang="en-US" altLang="zh-CN" sz="2400" dirty="0" smtClean="0"/>
          </a:p>
          <a:p>
            <a:r>
              <a:rPr lang="en-US" altLang="zh-CN" sz="2400" dirty="0" smtClean="0"/>
              <a:t>3.</a:t>
            </a:r>
            <a:r>
              <a:rPr lang="zh-CN" altLang="en-US" sz="2400" dirty="0" smtClean="0"/>
              <a:t>增加</a:t>
            </a:r>
            <a:r>
              <a:rPr lang="en-US" altLang="zh-CN" sz="2400" dirty="0" smtClean="0"/>
              <a:t>《</a:t>
            </a:r>
            <a:r>
              <a:rPr lang="zh-CN" altLang="en-US" sz="2400" dirty="0" smtClean="0"/>
              <a:t>施工日志</a:t>
            </a:r>
            <a:r>
              <a:rPr lang="en-US" altLang="zh-CN" sz="2400" dirty="0" smtClean="0"/>
              <a:t>》</a:t>
            </a:r>
            <a:r>
              <a:rPr lang="zh-CN" altLang="en-US" sz="2400" dirty="0" smtClean="0"/>
              <a:t>，不用移交运行单位。</a:t>
            </a:r>
            <a:endParaRPr lang="en-US" altLang="zh-CN" sz="2400" dirty="0" smtClean="0"/>
          </a:p>
          <a:p>
            <a:endParaRPr lang="zh-CN" altLang="en-US" sz="2400" dirty="0"/>
          </a:p>
        </p:txBody>
      </p:sp>
      <p:pic>
        <p:nvPicPr>
          <p:cNvPr id="8" name="图片 7" descr="捕获.PNG"/>
          <p:cNvPicPr>
            <a:picLocks noChangeAspect="1"/>
          </p:cNvPicPr>
          <p:nvPr/>
        </p:nvPicPr>
        <p:blipFill>
          <a:blip r:embed="rId2"/>
          <a:stretch>
            <a:fillRect/>
          </a:stretch>
        </p:blipFill>
        <p:spPr>
          <a:xfrm>
            <a:off x="6537325" y="353695"/>
            <a:ext cx="2986405" cy="2221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捕获.PNG"/>
          <p:cNvPicPr>
            <a:picLocks noGrp="1" noChangeAspect="1"/>
          </p:cNvPicPr>
          <p:nvPr>
            <p:ph sz="quarter" idx="1"/>
          </p:nvPr>
        </p:nvPicPr>
        <p:blipFill>
          <a:blip r:embed="rId1"/>
          <a:stretch>
            <a:fillRect/>
          </a:stretch>
        </p:blipFill>
        <p:spPr>
          <a:xfrm>
            <a:off x="428596" y="214290"/>
            <a:ext cx="7254869" cy="2309060"/>
          </a:xfrm>
        </p:spPr>
      </p:pic>
      <p:pic>
        <p:nvPicPr>
          <p:cNvPr id="5" name="图片 4" descr="捕获.PNG"/>
          <p:cNvPicPr>
            <a:picLocks noChangeAspect="1"/>
          </p:cNvPicPr>
          <p:nvPr/>
        </p:nvPicPr>
        <p:blipFill>
          <a:blip r:embed="rId2"/>
          <a:stretch>
            <a:fillRect/>
          </a:stretch>
        </p:blipFill>
        <p:spPr>
          <a:xfrm>
            <a:off x="357158" y="2428868"/>
            <a:ext cx="7186283" cy="2682473"/>
          </a:xfrm>
          <a:prstGeom prst="rect">
            <a:avLst/>
          </a:prstGeom>
        </p:spPr>
      </p:pic>
      <p:sp>
        <p:nvSpPr>
          <p:cNvPr id="6" name="TextBox 5"/>
          <p:cNvSpPr txBox="1"/>
          <p:nvPr/>
        </p:nvSpPr>
        <p:spPr>
          <a:xfrm>
            <a:off x="1214414" y="5572140"/>
            <a:ext cx="6072230" cy="646331"/>
          </a:xfrm>
          <a:prstGeom prst="rect">
            <a:avLst/>
          </a:prstGeom>
          <a:noFill/>
        </p:spPr>
        <p:txBody>
          <a:bodyPr wrap="square" rtlCol="0">
            <a:spAutoFit/>
          </a:bodyPr>
          <a:lstStyle/>
          <a:p>
            <a:r>
              <a:rPr lang="zh-CN" altLang="en-US" dirty="0" smtClean="0"/>
              <a:t>施工项目部标准化管理手册（</a:t>
            </a:r>
            <a:r>
              <a:rPr lang="en-US" altLang="zh-CN" dirty="0" smtClean="0"/>
              <a:t>2018</a:t>
            </a:r>
            <a:r>
              <a:rPr lang="zh-CN" altLang="en-US" dirty="0" smtClean="0"/>
              <a:t>版）表样，只需要归档施工进度计划（含横道图），月度计划不归档。</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捕获.PNG"/>
          <p:cNvPicPr>
            <a:picLocks noGrp="1" noChangeAspect="1"/>
          </p:cNvPicPr>
          <p:nvPr>
            <p:ph sz="quarter" idx="1"/>
          </p:nvPr>
        </p:nvPicPr>
        <p:blipFill>
          <a:blip r:embed="rId1"/>
          <a:stretch>
            <a:fillRect/>
          </a:stretch>
        </p:blipFill>
        <p:spPr>
          <a:xfrm>
            <a:off x="1214414" y="506454"/>
            <a:ext cx="7094835" cy="3208298"/>
          </a:xfrm>
        </p:spPr>
      </p:pic>
      <p:sp>
        <p:nvSpPr>
          <p:cNvPr id="5" name="TextBox 4"/>
          <p:cNvSpPr txBox="1"/>
          <p:nvPr/>
        </p:nvSpPr>
        <p:spPr>
          <a:xfrm>
            <a:off x="1500166" y="4371811"/>
            <a:ext cx="6858048" cy="1200329"/>
          </a:xfrm>
          <a:prstGeom prst="rect">
            <a:avLst/>
          </a:prstGeom>
          <a:noFill/>
        </p:spPr>
        <p:txBody>
          <a:bodyPr wrap="square" rtlCol="0">
            <a:spAutoFit/>
          </a:bodyPr>
          <a:lstStyle/>
          <a:p>
            <a:r>
              <a:rPr lang="zh-CN" altLang="en-US" sz="2400" dirty="0"/>
              <a:t>相</a:t>
            </a:r>
            <a:r>
              <a:rPr lang="zh-CN" altLang="en-US" sz="2400" dirty="0" smtClean="0"/>
              <a:t>关要求见项目部标准化管理手册（</a:t>
            </a:r>
            <a:r>
              <a:rPr lang="en-US" altLang="zh-CN" sz="2400" dirty="0" smtClean="0"/>
              <a:t>2018</a:t>
            </a:r>
            <a:r>
              <a:rPr lang="zh-CN" altLang="en-US" sz="2400" dirty="0" smtClean="0"/>
              <a:t>版）</a:t>
            </a:r>
            <a:endParaRPr lang="en-US" altLang="zh-CN" sz="2400" dirty="0" smtClean="0"/>
          </a:p>
          <a:p>
            <a:r>
              <a:rPr lang="zh-CN" altLang="en-US" sz="2400" dirty="0"/>
              <a:t>注</a:t>
            </a:r>
            <a:r>
              <a:rPr lang="zh-CN" altLang="en-US" sz="2400" dirty="0" smtClean="0"/>
              <a:t>意：</a:t>
            </a:r>
            <a:r>
              <a:rPr lang="en-US" altLang="zh-CN" sz="2400" dirty="0" smtClean="0"/>
              <a:t>1.</a:t>
            </a:r>
            <a:r>
              <a:rPr lang="zh-CN" altLang="en-US" sz="2400" dirty="0" smtClean="0"/>
              <a:t>资质证明复制件盖原件保存单位部门章。</a:t>
            </a:r>
            <a:endParaRPr lang="en-US" altLang="zh-CN" sz="2400" dirty="0" smtClean="0"/>
          </a:p>
          <a:p>
            <a:r>
              <a:rPr lang="en-US" altLang="zh-CN" sz="2400" dirty="0"/>
              <a:t> </a:t>
            </a:r>
            <a:r>
              <a:rPr lang="en-US" altLang="zh-CN" sz="2400" dirty="0" smtClean="0"/>
              <a:t>              2.</a:t>
            </a:r>
            <a:r>
              <a:rPr lang="zh-CN" altLang="en-US" sz="2400" dirty="0" smtClean="0"/>
              <a:t>复制件与原件的比例是</a:t>
            </a:r>
            <a:r>
              <a:rPr lang="en-US" altLang="zh-CN" sz="2400" dirty="0" smtClean="0"/>
              <a:t>1:1</a:t>
            </a:r>
            <a:r>
              <a:rPr lang="zh-CN" altLang="en-US" sz="2400" dirty="0" smtClean="0"/>
              <a:t>。</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捕获.PNG"/>
          <p:cNvPicPr>
            <a:picLocks noGrp="1" noChangeAspect="1"/>
          </p:cNvPicPr>
          <p:nvPr>
            <p:ph sz="quarter" idx="1"/>
          </p:nvPr>
        </p:nvPicPr>
        <p:blipFill>
          <a:blip r:embed="rId1"/>
          <a:stretch>
            <a:fillRect/>
          </a:stretch>
        </p:blipFill>
        <p:spPr>
          <a:xfrm>
            <a:off x="1142976" y="285728"/>
            <a:ext cx="7117697" cy="3939882"/>
          </a:xfrm>
        </p:spPr>
      </p:pic>
      <p:sp>
        <p:nvSpPr>
          <p:cNvPr id="5" name="TextBox 4"/>
          <p:cNvSpPr txBox="1"/>
          <p:nvPr/>
        </p:nvSpPr>
        <p:spPr>
          <a:xfrm>
            <a:off x="714348" y="3929066"/>
            <a:ext cx="7643866" cy="2308324"/>
          </a:xfrm>
          <a:prstGeom prst="rect">
            <a:avLst/>
          </a:prstGeom>
          <a:noFill/>
        </p:spPr>
        <p:txBody>
          <a:bodyPr wrap="square" rtlCol="0">
            <a:spAutoFit/>
          </a:bodyPr>
          <a:lstStyle/>
          <a:p>
            <a:r>
              <a:rPr lang="zh-CN" altLang="en-US" sz="2400" dirty="0"/>
              <a:t>相</a:t>
            </a:r>
            <a:r>
              <a:rPr lang="zh-CN" altLang="en-US" sz="2400" dirty="0" smtClean="0"/>
              <a:t>关要求见项目部标准化管理手册（</a:t>
            </a:r>
            <a:r>
              <a:rPr lang="en-US" altLang="zh-CN" sz="2400" dirty="0" smtClean="0"/>
              <a:t>2018</a:t>
            </a:r>
            <a:r>
              <a:rPr lang="zh-CN" altLang="en-US" sz="2400" dirty="0" smtClean="0"/>
              <a:t>版）</a:t>
            </a:r>
            <a:endParaRPr lang="en-US" altLang="zh-CN" sz="2400" dirty="0" smtClean="0"/>
          </a:p>
          <a:p>
            <a:r>
              <a:rPr lang="zh-CN" altLang="en-US" sz="2400" dirty="0"/>
              <a:t>注</a:t>
            </a:r>
            <a:r>
              <a:rPr lang="zh-CN" altLang="en-US" sz="2400" dirty="0" smtClean="0"/>
              <a:t>意：</a:t>
            </a:r>
            <a:r>
              <a:rPr lang="en-US" altLang="zh-CN" sz="2400" dirty="0" smtClean="0"/>
              <a:t>1.</a:t>
            </a:r>
            <a:r>
              <a:rPr lang="zh-CN" altLang="en-US" sz="2400" dirty="0" smtClean="0"/>
              <a:t>资质证明复制件盖原件保存部门章，不能盖试验章。</a:t>
            </a:r>
            <a:endParaRPr lang="en-US" altLang="zh-CN" sz="2400" dirty="0" smtClean="0"/>
          </a:p>
          <a:p>
            <a:r>
              <a:rPr lang="en-US" altLang="zh-CN" sz="2400" dirty="0"/>
              <a:t> </a:t>
            </a:r>
            <a:r>
              <a:rPr lang="en-US" altLang="zh-CN" sz="2400" dirty="0" smtClean="0"/>
              <a:t>              2.</a:t>
            </a:r>
            <a:r>
              <a:rPr lang="zh-CN" altLang="en-US" sz="2400" dirty="0" smtClean="0"/>
              <a:t>复制件与原件的比例是</a:t>
            </a:r>
            <a:r>
              <a:rPr lang="en-US" altLang="zh-CN" sz="2400" dirty="0" smtClean="0"/>
              <a:t>1:1</a:t>
            </a:r>
            <a:r>
              <a:rPr lang="zh-CN" altLang="en-US" sz="2400" dirty="0" smtClean="0"/>
              <a:t>。</a:t>
            </a:r>
            <a:endParaRPr lang="en-US" altLang="zh-CN" sz="2400" dirty="0" smtClean="0"/>
          </a:p>
          <a:p>
            <a:r>
              <a:rPr lang="en-US" altLang="zh-CN" sz="2400" dirty="0"/>
              <a:t> </a:t>
            </a:r>
            <a:r>
              <a:rPr lang="en-US" altLang="zh-CN" sz="2400" dirty="0" smtClean="0"/>
              <a:t>              3.</a:t>
            </a:r>
            <a:r>
              <a:rPr lang="zh-CN" altLang="en-US" sz="2400" dirty="0" smtClean="0"/>
              <a:t>附件的</a:t>
            </a:r>
            <a:r>
              <a:rPr lang="zh-CN" altLang="en-US" sz="2400" dirty="0" smtClean="0"/>
              <a:t>内容应齐全。</a:t>
            </a:r>
            <a:endParaRPr lang="en-US" altLang="zh-CN" sz="2400" dirty="0" smtClean="0"/>
          </a:p>
          <a:p>
            <a:r>
              <a:rPr lang="en-US" altLang="zh-CN" sz="2400" dirty="0" smtClean="0"/>
              <a:t> </a:t>
            </a:r>
            <a:r>
              <a:rPr lang="en-US" altLang="zh-CN" sz="2400" dirty="0" smtClean="0"/>
              <a:t>              4.</a:t>
            </a:r>
            <a:r>
              <a:rPr lang="zh-CN" altLang="en-US" sz="2400" dirty="0" smtClean="0"/>
              <a:t>附件试验项目应涵盖施工所需做的试验项目。</a:t>
            </a:r>
            <a:endParaRPr lang="zh-CN" alt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1333</Words>
  <Application>WPS 演示</Application>
  <PresentationFormat>全屏显示(4:3)</PresentationFormat>
  <Paragraphs>75</Paragraphs>
  <Slides>22</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Wingdings 2</vt:lpstr>
      <vt:lpstr>Perpetua</vt:lpstr>
      <vt:lpstr>幼圆</vt:lpstr>
      <vt:lpstr>Franklin Gothic Book</vt:lpstr>
      <vt:lpstr>微软雅黑</vt:lpstr>
      <vt:lpstr>Arial Unicode MS</vt:lpstr>
      <vt:lpstr>Calibri</vt:lpstr>
      <vt:lpstr>平衡</vt:lpstr>
      <vt:lpstr>《电网建设项目档案管理办法》附件部分解读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《电网建设项目档案管理办法》附件部分解读</dc:title>
  <dc:creator>wh</dc:creator>
  <cp:lastModifiedBy>古时明月</cp:lastModifiedBy>
  <cp:revision>54</cp:revision>
  <dcterms:created xsi:type="dcterms:W3CDTF">2019-03-12T02:32:00Z</dcterms:created>
  <dcterms:modified xsi:type="dcterms:W3CDTF">2019-09-02T03:20:28Z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2052-11.1.0.8907</vt:lpwstr>
  </property>
</Properties>
</file>